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103"/>
  </p:normalViewPr>
  <p:slideViewPr>
    <p:cSldViewPr snapToGrid="0" snapToObjects="1">
      <p:cViewPr>
        <p:scale>
          <a:sx n="90" d="100"/>
          <a:sy n="90" d="100"/>
        </p:scale>
        <p:origin x="143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B3325-8F87-F349-B0A7-5D431F0EB299}" type="datetimeFigureOut">
              <a:rPr lang="en-US" smtClean="0"/>
              <a:t>11/6/21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05545-BE99-B242-9A02-756A6119E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Prior: How many Right handed ppl are in the survey?</a:t>
            </a:r>
          </a:p>
          <a:p>
            <a:r>
              <a:rPr lang="en-US" dirty="0"/>
              <a:t>anon &lt;- anon[!</a:t>
            </a:r>
            <a:r>
              <a:rPr lang="en-US" dirty="0" err="1"/>
              <a:t>grepl</a:t>
            </a:r>
            <a:r>
              <a:rPr lang="en-US" dirty="0"/>
              <a:t>("specific things", </a:t>
            </a:r>
            <a:r>
              <a:rPr lang="en-US" dirty="0" err="1"/>
              <a:t>anon$RightLeftHanded</a:t>
            </a:r>
            <a:r>
              <a:rPr lang="en-US" dirty="0"/>
              <a:t>),] #removed a person that typed in the "Other" box </a:t>
            </a:r>
          </a:p>
          <a:p>
            <a:r>
              <a:rPr lang="en-US" dirty="0"/>
              <a:t>anon &lt;- anon[!</a:t>
            </a:r>
            <a:r>
              <a:rPr lang="en-US" dirty="0" err="1"/>
              <a:t>grepl</a:t>
            </a:r>
            <a:r>
              <a:rPr lang="en-US" dirty="0"/>
              <a:t>("2597", </a:t>
            </a:r>
            <a:r>
              <a:rPr lang="en-US" dirty="0" err="1"/>
              <a:t>anon$ID</a:t>
            </a:r>
            <a:r>
              <a:rPr lang="en-US" dirty="0"/>
              <a:t>),] #had to hard code, !</a:t>
            </a:r>
            <a:r>
              <a:rPr lang="en-US" dirty="0" err="1"/>
              <a:t>is.na</a:t>
            </a:r>
            <a:r>
              <a:rPr lang="en-US" dirty="0"/>
              <a:t> &amp; </a:t>
            </a:r>
            <a:r>
              <a:rPr lang="en-US" dirty="0" err="1"/>
              <a:t>na.omit</a:t>
            </a:r>
            <a:r>
              <a:rPr lang="en-US" dirty="0"/>
              <a:t> did not work when trying to remove </a:t>
            </a:r>
            <a:r>
              <a:rPr lang="en-US" dirty="0" err="1"/>
              <a:t>na</a:t>
            </a:r>
            <a:r>
              <a:rPr lang="en-US" dirty="0"/>
              <a:t> in </a:t>
            </a:r>
            <a:r>
              <a:rPr lang="en-US" dirty="0" err="1"/>
              <a:t>RightLeftHanded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table(</a:t>
            </a:r>
            <a:r>
              <a:rPr lang="en-US" dirty="0" err="1"/>
              <a:t>anon$RightLeftHanded</a:t>
            </a:r>
            <a:r>
              <a:rPr lang="en-US" dirty="0"/>
              <a:t>) # removed 2 ppl</a:t>
            </a:r>
          </a:p>
          <a:p>
            <a:r>
              <a:rPr lang="en-US" dirty="0"/>
              <a:t># Ambidextrous  Left-handed Right-handed </a:t>
            </a:r>
          </a:p>
          <a:p>
            <a:r>
              <a:rPr lang="en-US" dirty="0"/>
              <a:t># 11           20          214 </a:t>
            </a:r>
          </a:p>
          <a:p>
            <a:r>
              <a:rPr lang="en-US" dirty="0" err="1"/>
              <a:t>nrow</a:t>
            </a:r>
            <a:r>
              <a:rPr lang="en-US" dirty="0"/>
              <a:t>(anon[</a:t>
            </a:r>
            <a:r>
              <a:rPr lang="en-US" dirty="0" err="1"/>
              <a:t>anon$RightLeftHanded</a:t>
            </a:r>
            <a:r>
              <a:rPr lang="en-US" dirty="0"/>
              <a:t>=="Ambidextrous",])/</a:t>
            </a:r>
            <a:r>
              <a:rPr lang="en-US" dirty="0" err="1"/>
              <a:t>nrow</a:t>
            </a:r>
            <a:r>
              <a:rPr lang="en-US" dirty="0"/>
              <a:t>(anon) # 0.04489796</a:t>
            </a:r>
          </a:p>
          <a:p>
            <a:r>
              <a:rPr lang="en-US" dirty="0" err="1"/>
              <a:t>nrow</a:t>
            </a:r>
            <a:r>
              <a:rPr lang="en-US" dirty="0"/>
              <a:t>(anon[</a:t>
            </a:r>
            <a:r>
              <a:rPr lang="en-US" dirty="0" err="1"/>
              <a:t>anon$RightLeftHanded</a:t>
            </a:r>
            <a:r>
              <a:rPr lang="en-US" dirty="0"/>
              <a:t>=="Left-handed",])/</a:t>
            </a:r>
            <a:r>
              <a:rPr lang="en-US" dirty="0" err="1"/>
              <a:t>nrow</a:t>
            </a:r>
            <a:r>
              <a:rPr lang="en-US" dirty="0"/>
              <a:t>(anon)  # 0.08163265</a:t>
            </a:r>
          </a:p>
          <a:p>
            <a:r>
              <a:rPr lang="en-US" dirty="0" err="1"/>
              <a:t>nrow</a:t>
            </a:r>
            <a:r>
              <a:rPr lang="en-US" dirty="0"/>
              <a:t>(anon[</a:t>
            </a:r>
            <a:r>
              <a:rPr lang="en-US" dirty="0" err="1"/>
              <a:t>anon$RightLeftHanded</a:t>
            </a:r>
            <a:r>
              <a:rPr lang="en-US" dirty="0"/>
              <a:t>=="Right-handed",])/</a:t>
            </a:r>
            <a:r>
              <a:rPr lang="en-US" dirty="0" err="1"/>
              <a:t>nrow</a:t>
            </a:r>
            <a:r>
              <a:rPr lang="en-US" dirty="0"/>
              <a:t>(anon) # 0.8734694  I assumed there would be more Right-handed ppl, that's why I chose this for my prior</a:t>
            </a:r>
          </a:p>
          <a:p>
            <a:endParaRPr lang="en-US" dirty="0"/>
          </a:p>
          <a:p>
            <a:r>
              <a:rPr lang="en-US" dirty="0"/>
              <a:t># ***** 87.35% of the class is Right-Handed ***** 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5545-BE99-B242-9A02-756A6119E9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7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How many Right-Handed ppl like Dogs compared to Left &amp; Both</a:t>
            </a:r>
          </a:p>
          <a:p>
            <a:r>
              <a:rPr lang="en-US" dirty="0"/>
              <a:t>anon2&lt;- subset(anon, anon&gt;0, c(5,7))</a:t>
            </a:r>
          </a:p>
          <a:p>
            <a:r>
              <a:rPr lang="en-US" dirty="0"/>
              <a:t>anon2 &lt;- </a:t>
            </a:r>
            <a:r>
              <a:rPr lang="en-US" dirty="0" err="1"/>
              <a:t>na.omit</a:t>
            </a:r>
            <a:r>
              <a:rPr lang="en-US" dirty="0"/>
              <a:t>(anon2)</a:t>
            </a:r>
          </a:p>
          <a:p>
            <a:r>
              <a:rPr lang="en-US" dirty="0"/>
              <a:t>library(</a:t>
            </a:r>
            <a:r>
              <a:rPr lang="en-US" dirty="0" err="1"/>
              <a:t>stringr</a:t>
            </a:r>
            <a:r>
              <a:rPr lang="en-US" dirty="0"/>
              <a:t>)</a:t>
            </a:r>
          </a:p>
          <a:p>
            <a:r>
              <a:rPr lang="en-US" dirty="0"/>
              <a:t>anon2$Animal = </a:t>
            </a:r>
            <a:r>
              <a:rPr lang="en-US" dirty="0" err="1"/>
              <a:t>str_to_title</a:t>
            </a:r>
            <a:r>
              <a:rPr lang="en-US" dirty="0"/>
              <a:t>(anon2$Animal) </a:t>
            </a:r>
          </a:p>
          <a:p>
            <a:endParaRPr lang="en-US" dirty="0"/>
          </a:p>
          <a:p>
            <a:r>
              <a:rPr lang="en-US" dirty="0"/>
              <a:t>Righty &lt;- subset(anon2, anon2$RightLeftHanded == "Right-handed") </a:t>
            </a:r>
          </a:p>
          <a:p>
            <a:r>
              <a:rPr lang="en-US" dirty="0"/>
              <a:t>Dog &lt;- subset(anon2, anon2$Animal == "Dog" | anon2$Animal == "dog") # including both ppl who wrote "Dog" and "dog" </a:t>
            </a:r>
          </a:p>
          <a:p>
            <a:endParaRPr lang="en-US" dirty="0"/>
          </a:p>
          <a:p>
            <a:r>
              <a:rPr lang="en-US" dirty="0"/>
              <a:t>table(Dog)</a:t>
            </a:r>
          </a:p>
          <a:p>
            <a:r>
              <a:rPr lang="en-US" dirty="0"/>
              <a:t># Animal Ambidextrous Left-handed Right-handed</a:t>
            </a:r>
          </a:p>
          <a:p>
            <a:r>
              <a:rPr lang="en-US" dirty="0"/>
              <a:t># Dog            3          11           38</a:t>
            </a:r>
          </a:p>
          <a:p>
            <a:endParaRPr lang="en-US" dirty="0"/>
          </a:p>
          <a:p>
            <a:r>
              <a:rPr lang="en-US" dirty="0" err="1"/>
              <a:t>nrow</a:t>
            </a:r>
            <a:r>
              <a:rPr lang="en-US" dirty="0"/>
              <a:t>(Dog[</a:t>
            </a:r>
            <a:r>
              <a:rPr lang="en-US" dirty="0" err="1"/>
              <a:t>Dog$RightLeftHanded</a:t>
            </a:r>
            <a:r>
              <a:rPr lang="en-US" dirty="0"/>
              <a:t>=="Ambidextrous",])/</a:t>
            </a:r>
            <a:r>
              <a:rPr lang="en-US" dirty="0" err="1"/>
              <a:t>nrow</a:t>
            </a:r>
            <a:r>
              <a:rPr lang="en-US" dirty="0"/>
              <a:t>(Dog)  # 0.05769231</a:t>
            </a:r>
          </a:p>
          <a:p>
            <a:r>
              <a:rPr lang="en-US" dirty="0" err="1"/>
              <a:t>nrow</a:t>
            </a:r>
            <a:r>
              <a:rPr lang="en-US" dirty="0"/>
              <a:t>(Dog[</a:t>
            </a:r>
            <a:r>
              <a:rPr lang="en-US" dirty="0" err="1"/>
              <a:t>Dog$RightLeftHanded</a:t>
            </a:r>
            <a:r>
              <a:rPr lang="en-US" dirty="0"/>
              <a:t>=="Left-handed",])/</a:t>
            </a:r>
            <a:r>
              <a:rPr lang="en-US" dirty="0" err="1"/>
              <a:t>nrow</a:t>
            </a:r>
            <a:r>
              <a:rPr lang="en-US" dirty="0"/>
              <a:t>(Dog)   # 0.2115385</a:t>
            </a:r>
          </a:p>
          <a:p>
            <a:r>
              <a:rPr lang="en-US" dirty="0" err="1"/>
              <a:t>nrow</a:t>
            </a:r>
            <a:r>
              <a:rPr lang="en-US" dirty="0"/>
              <a:t>(Dog[</a:t>
            </a:r>
            <a:r>
              <a:rPr lang="en-US" dirty="0" err="1"/>
              <a:t>Dog$RightLeftHanded</a:t>
            </a:r>
            <a:r>
              <a:rPr lang="en-US" dirty="0"/>
              <a:t>=="Right-handed",])/</a:t>
            </a:r>
            <a:r>
              <a:rPr lang="en-US" dirty="0" err="1"/>
              <a:t>nrow</a:t>
            </a:r>
            <a:r>
              <a:rPr lang="en-US" dirty="0"/>
              <a:t>(Dog)  # 0.7307692  // Out of both Ambidextrous &amp;&amp; Left-handed, Right-handed ppl like Dog more</a:t>
            </a:r>
          </a:p>
          <a:p>
            <a:endParaRPr lang="en-US" dirty="0"/>
          </a:p>
          <a:p>
            <a:r>
              <a:rPr lang="en-US" dirty="0"/>
              <a:t># ***** 73.08% of the class is Right-Handed and likes Dogs ***** #</a:t>
            </a:r>
          </a:p>
          <a:p>
            <a:endParaRPr lang="en-US" dirty="0"/>
          </a:p>
          <a:p>
            <a:r>
              <a:rPr lang="en-US" dirty="0"/>
              <a:t>#                                  I wrote 245 instead of 247 since I excluded 2 ppl at the beginning of this script</a:t>
            </a:r>
          </a:p>
          <a:p>
            <a:r>
              <a:rPr lang="en-US" dirty="0"/>
              <a:t># Support P(</a:t>
            </a:r>
            <a:r>
              <a:rPr lang="en-US" dirty="0" err="1"/>
              <a:t>Ambidextrous|Dog</a:t>
            </a:r>
            <a:r>
              <a:rPr lang="en-US" dirty="0"/>
              <a:t>) =  3/245 = 1.22449 %</a:t>
            </a:r>
          </a:p>
          <a:p>
            <a:r>
              <a:rPr lang="en-US" dirty="0"/>
              <a:t># Support P(</a:t>
            </a:r>
            <a:r>
              <a:rPr lang="en-US" dirty="0" err="1"/>
              <a:t>Left-handed|Dog</a:t>
            </a:r>
            <a:r>
              <a:rPr lang="en-US" dirty="0"/>
              <a:t>)  = 11/245 = 4.489796 %</a:t>
            </a:r>
          </a:p>
          <a:p>
            <a:r>
              <a:rPr lang="en-US" dirty="0"/>
              <a:t># Support P(</a:t>
            </a:r>
            <a:r>
              <a:rPr lang="en-US" dirty="0" err="1"/>
              <a:t>Right-handed|Dog</a:t>
            </a:r>
            <a:r>
              <a:rPr lang="en-US" dirty="0"/>
              <a:t>) = 38/245 = 15.5102 %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5545-BE99-B242-9A02-756A6119E9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41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How many Dog lovers + R-Handed ppl saw Blue/Black or White/Gold</a:t>
            </a:r>
          </a:p>
          <a:p>
            <a:r>
              <a:rPr lang="en-US" dirty="0"/>
              <a:t>anon3&lt;- subset(anon, anon&gt;0, c(5,3,7))</a:t>
            </a:r>
          </a:p>
          <a:p>
            <a:r>
              <a:rPr lang="en-US" dirty="0"/>
              <a:t>anon3&lt;- </a:t>
            </a:r>
            <a:r>
              <a:rPr lang="en-US" dirty="0" err="1"/>
              <a:t>na.omit</a:t>
            </a:r>
            <a:r>
              <a:rPr lang="en-US" dirty="0"/>
              <a:t>(anon3)</a:t>
            </a:r>
          </a:p>
          <a:p>
            <a:r>
              <a:rPr lang="en-US" dirty="0"/>
              <a:t>library(</a:t>
            </a:r>
            <a:r>
              <a:rPr lang="en-US" dirty="0" err="1"/>
              <a:t>stringr</a:t>
            </a:r>
            <a:r>
              <a:rPr lang="en-US" dirty="0"/>
              <a:t>)</a:t>
            </a:r>
          </a:p>
          <a:p>
            <a:r>
              <a:rPr lang="en-US" dirty="0"/>
              <a:t>anon3$Animal = </a:t>
            </a:r>
            <a:r>
              <a:rPr lang="en-US" dirty="0" err="1"/>
              <a:t>str_to_title</a:t>
            </a:r>
            <a:r>
              <a:rPr lang="en-US" dirty="0"/>
              <a:t>(anon3$Animal)</a:t>
            </a:r>
          </a:p>
          <a:p>
            <a:endParaRPr lang="en-US" dirty="0"/>
          </a:p>
          <a:p>
            <a:r>
              <a:rPr lang="en-US" dirty="0"/>
              <a:t>Dog2 &lt;- subset(anon3, anon3$Animal == "Dog" | anon3$Animal == "dog") #subset of Animal = dog, </a:t>
            </a:r>
            <a:r>
              <a:rPr lang="en-US" dirty="0" err="1"/>
              <a:t>RLHanded</a:t>
            </a:r>
            <a:r>
              <a:rPr lang="en-US" dirty="0"/>
              <a:t>, Dress Color</a:t>
            </a:r>
          </a:p>
          <a:p>
            <a:endParaRPr lang="en-US" dirty="0"/>
          </a:p>
          <a:p>
            <a:r>
              <a:rPr lang="en-US" dirty="0" err="1"/>
              <a:t>RL_Dress</a:t>
            </a:r>
            <a:r>
              <a:rPr lang="en-US" dirty="0"/>
              <a:t> &lt;- subset(Dog2, Dog2&gt;0, c(2,3)) #Dropped the row that said "Dog"</a:t>
            </a:r>
          </a:p>
          <a:p>
            <a:r>
              <a:rPr lang="en-US" dirty="0" err="1"/>
              <a:t>RL_Dress</a:t>
            </a:r>
            <a:r>
              <a:rPr lang="en-US" dirty="0"/>
              <a:t> &lt;- </a:t>
            </a:r>
            <a:r>
              <a:rPr lang="en-US" dirty="0" err="1"/>
              <a:t>na.omit</a:t>
            </a:r>
            <a:r>
              <a:rPr lang="en-US" dirty="0"/>
              <a:t>(</a:t>
            </a:r>
            <a:r>
              <a:rPr lang="en-US" dirty="0" err="1"/>
              <a:t>RL_Dress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table(</a:t>
            </a:r>
            <a:r>
              <a:rPr lang="en-US" dirty="0" err="1"/>
              <a:t>RL_Dress</a:t>
            </a:r>
            <a:r>
              <a:rPr lang="en-US" dirty="0"/>
              <a:t>) #Table based on Dog lovers, their dominant hand, and what dress color combo that saw first. 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DressColor</a:t>
            </a:r>
            <a:r>
              <a:rPr lang="en-US" dirty="0"/>
              <a:t>                            Ambidextrous Left-handed Right-handed</a:t>
            </a:r>
          </a:p>
          <a:p>
            <a:r>
              <a:rPr lang="en-US" dirty="0"/>
              <a:t># A color combination not listed here            0           0            3</a:t>
            </a:r>
          </a:p>
          <a:p>
            <a:r>
              <a:rPr lang="en-US" dirty="0"/>
              <a:t># Blue and black                                 1           4           22   // There's more Right-handed ppl who saw Blue &amp; Black </a:t>
            </a:r>
          </a:p>
          <a:p>
            <a:r>
              <a:rPr lang="en-US" dirty="0"/>
              <a:t># I don't remember                               1           2            4</a:t>
            </a:r>
          </a:p>
          <a:p>
            <a:r>
              <a:rPr lang="en-US" dirty="0"/>
              <a:t># What dress?                                    0           2            4</a:t>
            </a:r>
          </a:p>
          <a:p>
            <a:r>
              <a:rPr lang="en-US" dirty="0"/>
              <a:t># White and gold                                 1           3            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nrow</a:t>
            </a:r>
            <a:r>
              <a:rPr lang="en-US" dirty="0"/>
              <a:t>(Dog2[Dog2$DressColor=="A color combination not listed here" &amp; Dog2$RightLeftHanded=="Right-handed",])/</a:t>
            </a:r>
            <a:r>
              <a:rPr lang="en-US" dirty="0" err="1"/>
              <a:t>nrow</a:t>
            </a:r>
            <a:r>
              <a:rPr lang="en-US" dirty="0"/>
              <a:t>(Dog2)*100  # 5.769231</a:t>
            </a:r>
          </a:p>
          <a:p>
            <a:r>
              <a:rPr lang="en-US" dirty="0" err="1"/>
              <a:t>nrow</a:t>
            </a:r>
            <a:r>
              <a:rPr lang="en-US" dirty="0"/>
              <a:t>(Dog2[Dog2$DressColor=="Blue and black" &amp; Dog2$RightLeftHanded=="Right-handed",])/</a:t>
            </a:r>
            <a:r>
              <a:rPr lang="en-US" dirty="0" err="1"/>
              <a:t>nrow</a:t>
            </a:r>
            <a:r>
              <a:rPr lang="en-US" dirty="0"/>
              <a:t>(Dog2)*100                       # 42.30769  // Out of all Both, L, &amp; R handed ppl, most of them saw "Blue and Black" dress color (22/52)</a:t>
            </a:r>
          </a:p>
          <a:p>
            <a:r>
              <a:rPr lang="en-US" dirty="0" err="1"/>
              <a:t>nrow</a:t>
            </a:r>
            <a:r>
              <a:rPr lang="en-US" dirty="0"/>
              <a:t>(Dog2[Dog2$DressColor=="I don't remember" &amp; Dog2$RightLeftHanded=="Right-handed",])/</a:t>
            </a:r>
            <a:r>
              <a:rPr lang="en-US" dirty="0" err="1"/>
              <a:t>nrow</a:t>
            </a:r>
            <a:r>
              <a:rPr lang="en-US" dirty="0"/>
              <a:t>(Dog2)*100                     # 7.692308</a:t>
            </a:r>
          </a:p>
          <a:p>
            <a:r>
              <a:rPr lang="en-US" dirty="0" err="1"/>
              <a:t>nrow</a:t>
            </a:r>
            <a:r>
              <a:rPr lang="en-US" dirty="0"/>
              <a:t>(Dog2[Dog2$DressColor=="What dress?" &amp; Dog2$RightLeftHanded=="Right-handed",])/</a:t>
            </a:r>
            <a:r>
              <a:rPr lang="en-US" dirty="0" err="1"/>
              <a:t>nrow</a:t>
            </a:r>
            <a:r>
              <a:rPr lang="en-US" dirty="0"/>
              <a:t>(Dog2)*100                          # 7.692308</a:t>
            </a:r>
          </a:p>
          <a:p>
            <a:r>
              <a:rPr lang="en-US" dirty="0" err="1"/>
              <a:t>nrow</a:t>
            </a:r>
            <a:r>
              <a:rPr lang="en-US" dirty="0"/>
              <a:t>(Dog2[Dog2$DressColor=="White and gold" &amp; Dog2$RightLeftHanded=="Right-handed",])/</a:t>
            </a:r>
            <a:r>
              <a:rPr lang="en-US" dirty="0" err="1"/>
              <a:t>nrow</a:t>
            </a:r>
            <a:r>
              <a:rPr lang="en-US" dirty="0"/>
              <a:t>(Dog2)*100                       # 9.615385</a:t>
            </a:r>
          </a:p>
          <a:p>
            <a:r>
              <a:rPr lang="en-US" dirty="0"/>
              <a:t>                                                                                                                           # All equals 0.7307692, which is how many R in dataset; 38/52, so </a:t>
            </a:r>
            <a:r>
              <a:rPr lang="en-US" dirty="0" err="1"/>
              <a:t>correcto</a:t>
            </a:r>
            <a:r>
              <a:rPr lang="en-US" dirty="0"/>
              <a:t> (just my own test, to verify is code is correct)</a:t>
            </a:r>
          </a:p>
          <a:p>
            <a:endParaRPr lang="en-US" dirty="0"/>
          </a:p>
          <a:p>
            <a:r>
              <a:rPr lang="en-US" dirty="0"/>
              <a:t># Test to see ALL L/R/BOTH </a:t>
            </a:r>
          </a:p>
          <a:p>
            <a:r>
              <a:rPr lang="en-US" dirty="0"/>
              <a:t># </a:t>
            </a:r>
            <a:r>
              <a:rPr lang="en-US" dirty="0" err="1"/>
              <a:t>nrow</a:t>
            </a:r>
            <a:r>
              <a:rPr lang="en-US" dirty="0"/>
              <a:t>(Dog2[Dog2$DressColor=="A color combination not listed here",])/</a:t>
            </a:r>
            <a:r>
              <a:rPr lang="en-US" dirty="0" err="1"/>
              <a:t>nrow</a:t>
            </a:r>
            <a:r>
              <a:rPr lang="en-US" dirty="0"/>
              <a:t>(Dog2)  # 0.05769231</a:t>
            </a:r>
          </a:p>
          <a:p>
            <a:r>
              <a:rPr lang="en-US" dirty="0"/>
              <a:t># </a:t>
            </a:r>
            <a:r>
              <a:rPr lang="en-US" dirty="0" err="1"/>
              <a:t>nrow</a:t>
            </a:r>
            <a:r>
              <a:rPr lang="en-US" dirty="0"/>
              <a:t>(Dog2[Dog2$DressColor=="Blue and black",])/</a:t>
            </a:r>
            <a:r>
              <a:rPr lang="en-US" dirty="0" err="1"/>
              <a:t>nrow</a:t>
            </a:r>
            <a:r>
              <a:rPr lang="en-US" dirty="0"/>
              <a:t>(Dog2)                       # 0.5192308  // Out of all Both, L, &amp; R handed ppl, most of them saw "Blue and Black" dress color</a:t>
            </a:r>
          </a:p>
          <a:p>
            <a:r>
              <a:rPr lang="en-US" dirty="0"/>
              <a:t># </a:t>
            </a:r>
            <a:r>
              <a:rPr lang="en-US" dirty="0" err="1"/>
              <a:t>nrow</a:t>
            </a:r>
            <a:r>
              <a:rPr lang="en-US" dirty="0"/>
              <a:t>(Dog2[Dog2$DressColor=="I don't remember",])/</a:t>
            </a:r>
            <a:r>
              <a:rPr lang="en-US" dirty="0" err="1"/>
              <a:t>nrow</a:t>
            </a:r>
            <a:r>
              <a:rPr lang="en-US" dirty="0"/>
              <a:t>(Dog2)                     # 0.1346154  </a:t>
            </a:r>
          </a:p>
          <a:p>
            <a:r>
              <a:rPr lang="en-US" dirty="0"/>
              <a:t># </a:t>
            </a:r>
            <a:r>
              <a:rPr lang="en-US" dirty="0" err="1"/>
              <a:t>nrow</a:t>
            </a:r>
            <a:r>
              <a:rPr lang="en-US" dirty="0"/>
              <a:t>(Dog2[Dog2$DressColor=="What dress?",])/</a:t>
            </a:r>
            <a:r>
              <a:rPr lang="en-US" dirty="0" err="1"/>
              <a:t>nrow</a:t>
            </a:r>
            <a:r>
              <a:rPr lang="en-US" dirty="0"/>
              <a:t>(Dog2)                          # 0.1153846</a:t>
            </a:r>
          </a:p>
          <a:p>
            <a:r>
              <a:rPr lang="en-US" dirty="0"/>
              <a:t># </a:t>
            </a:r>
            <a:r>
              <a:rPr lang="en-US" dirty="0" err="1"/>
              <a:t>nrow</a:t>
            </a:r>
            <a:r>
              <a:rPr lang="en-US" dirty="0"/>
              <a:t>(Dog2[Dog2$DressColor=="White and gold",])/</a:t>
            </a:r>
            <a:r>
              <a:rPr lang="en-US" dirty="0" err="1"/>
              <a:t>nrow</a:t>
            </a:r>
            <a:r>
              <a:rPr lang="en-US" dirty="0"/>
              <a:t>(Dog2)                       # 0.1730769</a:t>
            </a:r>
          </a:p>
          <a:p>
            <a:r>
              <a:rPr lang="en-US" dirty="0"/>
              <a:t>#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5545-BE99-B242-9A02-756A6119E9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53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How many Dog lovers + </a:t>
            </a:r>
            <a:r>
              <a:rPr lang="en-US" dirty="0" err="1"/>
              <a:t>RLHanded</a:t>
            </a:r>
            <a:r>
              <a:rPr lang="en-US" dirty="0"/>
              <a:t> ppl like Chocolate or Vanilla </a:t>
            </a:r>
          </a:p>
          <a:p>
            <a:r>
              <a:rPr lang="en-US" dirty="0"/>
              <a:t>anon4 &lt;- subset(anon, anon&gt;0, c(5, 6,7))</a:t>
            </a:r>
          </a:p>
          <a:p>
            <a:r>
              <a:rPr lang="en-US" dirty="0"/>
              <a:t>anon4 &lt;- </a:t>
            </a:r>
            <a:r>
              <a:rPr lang="en-US" dirty="0" err="1"/>
              <a:t>na.omit</a:t>
            </a:r>
            <a:r>
              <a:rPr lang="en-US" dirty="0"/>
              <a:t>(anon4)</a:t>
            </a:r>
          </a:p>
          <a:p>
            <a:r>
              <a:rPr lang="en-US" dirty="0"/>
              <a:t>library(</a:t>
            </a:r>
            <a:r>
              <a:rPr lang="en-US" dirty="0" err="1"/>
              <a:t>stringr</a:t>
            </a:r>
            <a:r>
              <a:rPr lang="en-US" dirty="0"/>
              <a:t>)</a:t>
            </a:r>
          </a:p>
          <a:p>
            <a:r>
              <a:rPr lang="en-US" dirty="0"/>
              <a:t>anon4$Animal = </a:t>
            </a:r>
            <a:r>
              <a:rPr lang="en-US" dirty="0" err="1"/>
              <a:t>str_to_title</a:t>
            </a:r>
            <a:r>
              <a:rPr lang="en-US" dirty="0"/>
              <a:t>(anon3$Animal)</a:t>
            </a:r>
          </a:p>
          <a:p>
            <a:endParaRPr lang="en-US" dirty="0"/>
          </a:p>
          <a:p>
            <a:r>
              <a:rPr lang="en-US" dirty="0"/>
              <a:t>Dog3 &lt;- subset(anon4, anon4$Animal == "Dog" | anon4$Animal == "dog") #Subset of Animal == Dog, </a:t>
            </a:r>
            <a:r>
              <a:rPr lang="en-US" dirty="0" err="1"/>
              <a:t>RLHanded</a:t>
            </a:r>
            <a:r>
              <a:rPr lang="en-US" dirty="0"/>
              <a:t>, </a:t>
            </a:r>
            <a:r>
              <a:rPr lang="en-US" dirty="0" err="1"/>
              <a:t>ChocolateOrVanilla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RL_icecream</a:t>
            </a:r>
            <a:r>
              <a:rPr lang="en-US" dirty="0"/>
              <a:t> &lt;- subset(Dog3, Dog3&gt;0, c(2,3)) #Dropped the row that said "Dog"</a:t>
            </a:r>
          </a:p>
          <a:p>
            <a:r>
              <a:rPr lang="en-US" dirty="0" err="1"/>
              <a:t>RL_icecream</a:t>
            </a:r>
            <a:r>
              <a:rPr lang="en-US" dirty="0"/>
              <a:t> &lt;- </a:t>
            </a:r>
            <a:r>
              <a:rPr lang="en-US" dirty="0" err="1"/>
              <a:t>na.omit</a:t>
            </a:r>
            <a:r>
              <a:rPr lang="en-US" dirty="0"/>
              <a:t>(</a:t>
            </a:r>
            <a:r>
              <a:rPr lang="en-US" dirty="0" err="1"/>
              <a:t>RL_icecream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table(</a:t>
            </a:r>
            <a:r>
              <a:rPr lang="en-US" dirty="0" err="1"/>
              <a:t>RL_icecream</a:t>
            </a:r>
            <a:r>
              <a:rPr lang="en-US" dirty="0"/>
              <a:t>) #Table based on Dog lovers, their dominant hand, and their favorite </a:t>
            </a:r>
            <a:r>
              <a:rPr lang="en-US" dirty="0" err="1"/>
              <a:t>icecream</a:t>
            </a:r>
            <a:r>
              <a:rPr lang="en-US" dirty="0"/>
              <a:t> flavor.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ChocolateOrVanilla</a:t>
            </a:r>
            <a:r>
              <a:rPr lang="en-US" dirty="0"/>
              <a:t> Ambidextrous Left-handed Right-handed</a:t>
            </a:r>
          </a:p>
          <a:p>
            <a:r>
              <a:rPr lang="en-US" dirty="0"/>
              <a:t># Chocolate            1           4           19         </a:t>
            </a:r>
          </a:p>
          <a:p>
            <a:r>
              <a:rPr lang="en-US" dirty="0"/>
              <a:t># Vanilla              2           7           19</a:t>
            </a:r>
          </a:p>
          <a:p>
            <a:r>
              <a:rPr lang="en-US" dirty="0"/>
              <a:t>                                          # Comparing the table value, there is an == number of R-handed ppl who equally like Chocolate and Vanilla (19 ppl)</a:t>
            </a:r>
          </a:p>
          <a:p>
            <a:endParaRPr lang="en-US" dirty="0"/>
          </a:p>
          <a:p>
            <a:r>
              <a:rPr lang="en-US" dirty="0" err="1"/>
              <a:t>nrow</a:t>
            </a:r>
            <a:r>
              <a:rPr lang="en-US" dirty="0"/>
              <a:t>(Dog3[Dog3$ChocolateOrVanilla=="Chocolate",])/</a:t>
            </a:r>
            <a:r>
              <a:rPr lang="en-US" dirty="0" err="1"/>
              <a:t>nrow</a:t>
            </a:r>
            <a:r>
              <a:rPr lang="en-US" dirty="0"/>
              <a:t>(Dog3)*100  # 46.15385</a:t>
            </a:r>
          </a:p>
          <a:p>
            <a:r>
              <a:rPr lang="en-US" dirty="0" err="1"/>
              <a:t>nrow</a:t>
            </a:r>
            <a:r>
              <a:rPr lang="en-US" dirty="0"/>
              <a:t>(Dog3[Dog3$ChocolateOrVanilla=="Vanilla",])/</a:t>
            </a:r>
            <a:r>
              <a:rPr lang="en-US" dirty="0" err="1"/>
              <a:t>nrow</a:t>
            </a:r>
            <a:r>
              <a:rPr lang="en-US" dirty="0"/>
              <a:t>(Dog3)*100    # 53.84615  // Out of all Both, L, R-handed ppl, most of them prefer "Vanilla" </a:t>
            </a:r>
          </a:p>
          <a:p>
            <a:endParaRPr lang="en-US" dirty="0"/>
          </a:p>
          <a:p>
            <a:r>
              <a:rPr lang="en-US" dirty="0" err="1"/>
              <a:t>nrow</a:t>
            </a:r>
            <a:r>
              <a:rPr lang="en-US" dirty="0"/>
              <a:t>(Dog3[Dog3$ChocolateOrVanilla=="Chocolate" &amp; Dog3$RightLeftHanded=="Right-handed",])/</a:t>
            </a:r>
            <a:r>
              <a:rPr lang="en-US" dirty="0" err="1"/>
              <a:t>nrow</a:t>
            </a:r>
            <a:r>
              <a:rPr lang="en-US" dirty="0"/>
              <a:t>(Dog3)*100  # 36.53846</a:t>
            </a:r>
          </a:p>
          <a:p>
            <a:r>
              <a:rPr lang="en-US" dirty="0" err="1"/>
              <a:t>nrow</a:t>
            </a:r>
            <a:r>
              <a:rPr lang="en-US" dirty="0"/>
              <a:t>(Dog3[Dog3$ChocolateOrVanilla=="Vanilla" &amp; Dog3$RightLeftHanded=="Right-handed",])/</a:t>
            </a:r>
            <a:r>
              <a:rPr lang="en-US" dirty="0" err="1"/>
              <a:t>nrow</a:t>
            </a:r>
            <a:r>
              <a:rPr lang="en-US" dirty="0"/>
              <a:t>(Dog3)*100    # 36.53846  // TIE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5545-BE99-B242-9A02-756A6119E9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62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05545-BE99-B242-9A02-756A6119E9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74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B2860-41AE-8643-B144-45F992A61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6FAD69-FB74-1742-8C82-4875B44683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DB565-BE2E-854F-885E-93AD7FDD5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C4E3D-2663-C841-B20A-5EF3A7658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DE478-C0C6-794E-B220-4037960A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97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87DF0-57E8-6341-AB31-73143193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EB42B0-F92B-6A41-8A5F-A366DE8D93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D17C6-3A37-7443-ABF0-362882211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31928-3C31-FD48-B147-2C8EED2A1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04BA3-816D-5043-A5AE-C19E1D8F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86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533EAB-DC3B-D94B-ADD9-28676EDA2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40FE62-B1D8-7B4F-B333-06CCEB420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18696-29D9-2448-9B6B-C6666216E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B45C8-DFC6-8C49-8A62-2E68D919A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C8B84-8066-394E-89B1-41868CC01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4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F2124-2AA3-2049-BBA0-A57AB9C7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05E57-C38A-B844-8D0F-1E052FCF1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DFF5F-17AA-B54B-B46F-AAC0388A3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C3FF2-8FD3-B84B-A246-178FA2E90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32DC3-8325-5547-9B7F-87C8BC4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57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EE86C-6E0E-3740-950F-175A0EFFC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B52E2-6E39-4144-905E-6B6BD12AD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8A3BF-9C1A-2B48-9C86-282D1EAFB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390AB-0CA2-6B40-A89F-8ECFAD3E2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1CFDF-AF2E-8E4D-8ABF-F93BCC05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9E9D4-14FD-6E41-82E2-3C484AD7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52657-6A91-3943-B709-578BEBB53F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8E548-4C0D-8341-8043-16CBF9D8F8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82734-E04A-394B-9BBF-CB13ADF1C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B660C-3892-4B4D-A338-E5CD998A6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9A661-7CDF-9C41-BED5-B35366810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5E1B1-B009-A740-A86B-3799792B7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994C0-D796-9C4C-8967-F7D1D3ABF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A8477-0ED5-CB47-A694-1C93C7625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85540-FDB6-D74B-A16E-24783A93ED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0FBD5-5259-6F42-9C7E-2A9D2B06C8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3F155A-B75B-434B-A64E-35E281C85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AC819F-38EE-7B47-A30A-9B681252F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C72F2F-5143-AE48-8C6C-07EDF8F57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2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79243-EE01-6743-9260-C41946CA2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41D6D7-00D9-9F40-9BC5-E758BF20D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E00615-DBB9-3C46-9C7F-6C110594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36BF07-1754-3340-93F8-F4AB22DE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987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219B4-2231-1E41-BFE4-8983E22B7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8AAEE2-8393-3E48-8D2F-96CB98CAE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7680B-4C2D-A74A-9DA4-9F33A12B3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45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10AB-9E6B-EC49-902B-93DAEF4BD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593FD-F733-454E-8E6C-8B83D796E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24991-989D-984B-AB45-6217EE98E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A6A31-8135-084A-83E2-BBC8157DF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16205-E3EF-5441-B3E2-2159BA5AF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E18FC4-7B89-D24A-B332-8A8C0EAE4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78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BB5F-E0CF-CD4E-B11B-B63C9E7DE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FB8F93-B83D-0040-BEE2-26AA0367DC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7CF42E-CC00-5543-81E1-07DE6D026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FFA27-17E6-084A-98F1-8316BFD52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29EBB-C2CF-6A43-9574-391C220A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ADFE4-2912-734E-BE99-C186030A7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73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0A5377-6F4C-144B-B653-6F9190DC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3D249A-0733-764A-9C7D-5E3654DB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FDA26-CD57-4349-B0E7-BD23666013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74738-A289-5940-A5DC-ECDA90BE7746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1ECCC-9CDA-1445-82CC-9164C2274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426F6-B1C9-0046-9244-0462C48FD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8A31B-CA59-BB4A-B9DA-9E4193A7A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8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E3B7D8DA-8941-864E-819E-098521B162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C0F43A-738A-DF4E-89CA-11728906D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87563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dirty="0"/>
              <a:t>HW 9 - Prior and Posterior Beliefs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9A5D8-625C-914D-937F-49B6082E63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67238"/>
            <a:ext cx="9144000" cy="1655762"/>
          </a:xfrm>
        </p:spPr>
        <p:txBody>
          <a:bodyPr anchor="ctr"/>
          <a:lstStyle/>
          <a:p>
            <a:r>
              <a:rPr lang="en-US" dirty="0"/>
              <a:t>Hemin Patel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E539F8-A5A0-2C4D-BB35-5A20E95BD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8250" y="4527553"/>
            <a:ext cx="2148650" cy="2290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view Game | Fun - Quizizz">
            <a:extLst>
              <a:ext uri="{FF2B5EF4-FFF2-40B4-BE49-F238E27FC236}">
                <a16:creationId xmlns:a16="http://schemas.microsoft.com/office/drawing/2014/main" id="{13D3576B-CAD4-F84E-8CA4-31BE9F64A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6" y="-167253"/>
            <a:ext cx="3233737" cy="161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813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9F92CD34-878E-E449-B114-D3051970DE0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B3C72-5B9F-2745-8AC2-B3A37A51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Belief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D176-B3FF-D640-AE1D-7C10B7B7B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Right-handed ppl are in the survey?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       44.90%              81.63%             </a:t>
            </a:r>
            <a:r>
              <a:rPr lang="en-US" sz="2400" dirty="0">
                <a:solidFill>
                  <a:srgbClr val="FF0000"/>
                </a:solidFill>
              </a:rPr>
              <a:t>87.35%</a:t>
            </a:r>
          </a:p>
          <a:p>
            <a:r>
              <a:rPr lang="en-US" dirty="0"/>
              <a:t>About </a:t>
            </a:r>
            <a:r>
              <a:rPr lang="en-US" dirty="0">
                <a:solidFill>
                  <a:srgbClr val="FF0000"/>
                </a:solidFill>
              </a:rPr>
              <a:t>87.35% </a:t>
            </a:r>
            <a:r>
              <a:rPr lang="en-US" dirty="0"/>
              <a:t>of the survey participants are Right-Handed*</a:t>
            </a:r>
          </a:p>
          <a:p>
            <a:pPr lvl="1"/>
            <a:r>
              <a:rPr lang="en-US" dirty="0"/>
              <a:t>Without computing any other tests, it is safe to assume that there will be more participants who are Right-Handed and </a:t>
            </a:r>
            <a:r>
              <a:rPr lang="en-US" u="sng" dirty="0"/>
              <a:t>(insert test here)</a:t>
            </a:r>
            <a:r>
              <a:rPr lang="en-US" dirty="0"/>
              <a:t> Ex: Dog lovers</a:t>
            </a:r>
            <a:endParaRPr lang="en-US" u="sng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6CC6A41-B216-6445-B962-EFC01704A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09951"/>
              </p:ext>
            </p:extLst>
          </p:nvPr>
        </p:nvGraphicFramePr>
        <p:xfrm>
          <a:off x="1181101" y="2360612"/>
          <a:ext cx="5511798" cy="979488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837266">
                  <a:extLst>
                    <a:ext uri="{9D8B030D-6E8A-4147-A177-3AD203B41FA5}">
                      <a16:colId xmlns:a16="http://schemas.microsoft.com/office/drawing/2014/main" val="466139231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1676531161"/>
                    </a:ext>
                  </a:extLst>
                </a:gridCol>
                <a:gridCol w="1837266">
                  <a:extLst>
                    <a:ext uri="{9D8B030D-6E8A-4147-A177-3AD203B41FA5}">
                      <a16:colId xmlns:a16="http://schemas.microsoft.com/office/drawing/2014/main" val="266329060"/>
                    </a:ext>
                  </a:extLst>
                </a:gridCol>
              </a:tblGrid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Ambidextrous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Left-handed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Right-handed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14785958"/>
                  </a:ext>
                </a:extLst>
              </a:tr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214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63088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6E18629-63B4-6B47-9D86-7BEDD8069BE6}"/>
              </a:ext>
            </a:extLst>
          </p:cNvPr>
          <p:cNvSpPr txBox="1"/>
          <p:nvPr/>
        </p:nvSpPr>
        <p:spPr>
          <a:xfrm>
            <a:off x="-38100" y="6590268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*Removed 2 participants, more info in code comments </a:t>
            </a:r>
          </a:p>
        </p:txBody>
      </p:sp>
    </p:spTree>
    <p:extLst>
      <p:ext uri="{BB962C8B-B14F-4D97-AF65-F5344CB8AC3E}">
        <p14:creationId xmlns:p14="http://schemas.microsoft.com/office/powerpoint/2010/main" val="83998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DC400D8A-2E31-4942-94E9-D8D1CB6515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B3C72-5B9F-2745-8AC2-B3A37A51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Belief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D176-B3FF-D640-AE1D-7C10B7B7B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61700" cy="4351338"/>
          </a:xfrm>
        </p:spPr>
        <p:txBody>
          <a:bodyPr>
            <a:normAutofit/>
          </a:bodyPr>
          <a:lstStyle/>
          <a:p>
            <a:r>
              <a:rPr lang="en-US" dirty="0"/>
              <a:t>How many Right-Handed ppl like Dogs compared to Left &amp; Ambidextrous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2400" dirty="0"/>
              <a:t>                                 5.77%             21.15%            </a:t>
            </a:r>
            <a:r>
              <a:rPr lang="en-US" sz="2400" dirty="0">
                <a:solidFill>
                  <a:srgbClr val="FF0000"/>
                </a:solidFill>
              </a:rPr>
              <a:t>73.08%</a:t>
            </a:r>
          </a:p>
          <a:p>
            <a:r>
              <a:rPr lang="en-US" dirty="0"/>
              <a:t>About </a:t>
            </a:r>
            <a:r>
              <a:rPr lang="en-US" dirty="0">
                <a:solidFill>
                  <a:srgbClr val="FF0000"/>
                </a:solidFill>
              </a:rPr>
              <a:t>73.08% </a:t>
            </a:r>
            <a:r>
              <a:rPr lang="en-US" dirty="0"/>
              <a:t>of the survey participants are Right-Handed </a:t>
            </a:r>
            <a:r>
              <a:rPr lang="en-US" u="sng" dirty="0"/>
              <a:t>and</a:t>
            </a:r>
            <a:r>
              <a:rPr lang="en-US" dirty="0"/>
              <a:t> like Dogs</a:t>
            </a:r>
          </a:p>
          <a:p>
            <a:r>
              <a:rPr lang="en-US" dirty="0"/>
              <a:t>From the previous data, it was safe to assume that there would be more Right-Handed people who chose “Dog” as their favorite animal.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6CC6A41-B216-6445-B962-EFC01704A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60509"/>
              </p:ext>
            </p:extLst>
          </p:nvPr>
        </p:nvGraphicFramePr>
        <p:xfrm>
          <a:off x="1181100" y="2360612"/>
          <a:ext cx="6845300" cy="979488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711325">
                  <a:extLst>
                    <a:ext uri="{9D8B030D-6E8A-4147-A177-3AD203B41FA5}">
                      <a16:colId xmlns:a16="http://schemas.microsoft.com/office/drawing/2014/main" val="331949983"/>
                    </a:ext>
                  </a:extLst>
                </a:gridCol>
                <a:gridCol w="1711325">
                  <a:extLst>
                    <a:ext uri="{9D8B030D-6E8A-4147-A177-3AD203B41FA5}">
                      <a16:colId xmlns:a16="http://schemas.microsoft.com/office/drawing/2014/main" val="466139231"/>
                    </a:ext>
                  </a:extLst>
                </a:gridCol>
                <a:gridCol w="1711325">
                  <a:extLst>
                    <a:ext uri="{9D8B030D-6E8A-4147-A177-3AD203B41FA5}">
                      <a16:colId xmlns:a16="http://schemas.microsoft.com/office/drawing/2014/main" val="1676531161"/>
                    </a:ext>
                  </a:extLst>
                </a:gridCol>
                <a:gridCol w="1711325">
                  <a:extLst>
                    <a:ext uri="{9D8B030D-6E8A-4147-A177-3AD203B41FA5}">
                      <a16:colId xmlns:a16="http://schemas.microsoft.com/office/drawing/2014/main" val="266329060"/>
                    </a:ext>
                  </a:extLst>
                </a:gridCol>
              </a:tblGrid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Animal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Ambidextrous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Left-handed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Right-handed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14785958"/>
                  </a:ext>
                </a:extLst>
              </a:tr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Dog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38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3663088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7BB38E8-3C8F-2444-8016-DDF352DB53F5}"/>
              </a:ext>
            </a:extLst>
          </p:cNvPr>
          <p:cNvSpPr txBox="1"/>
          <p:nvPr/>
        </p:nvSpPr>
        <p:spPr>
          <a:xfrm>
            <a:off x="838200" y="5441771"/>
            <a:ext cx="108839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P(</a:t>
            </a:r>
            <a:r>
              <a:rPr lang="en-US" sz="2400" dirty="0" err="1"/>
              <a:t>Ambidextrous|Dog</a:t>
            </a:r>
            <a:r>
              <a:rPr lang="en-US" sz="2400" dirty="0"/>
              <a:t>) =  3/245 = 1.22449 %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P(</a:t>
            </a:r>
            <a:r>
              <a:rPr lang="en-US" sz="2400" dirty="0" err="1"/>
              <a:t>Left-handed|Dog</a:t>
            </a:r>
            <a:r>
              <a:rPr lang="en-US" sz="2400" dirty="0"/>
              <a:t>)  = 11/245 = 4.489796 %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P(</a:t>
            </a:r>
            <a:r>
              <a:rPr lang="en-US" sz="2400" dirty="0" err="1"/>
              <a:t>Right-handed|Dog</a:t>
            </a:r>
            <a:r>
              <a:rPr lang="en-US" sz="2400" dirty="0"/>
              <a:t>) = 38/245 = 15.5102 %</a:t>
            </a:r>
          </a:p>
        </p:txBody>
      </p:sp>
    </p:spTree>
    <p:extLst>
      <p:ext uri="{BB962C8B-B14F-4D97-AF65-F5344CB8AC3E}">
        <p14:creationId xmlns:p14="http://schemas.microsoft.com/office/powerpoint/2010/main" val="737874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5DDB2665-929A-7241-BBFA-12349B3BA2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B3C72-5B9F-2745-8AC2-B3A37A51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Belief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D176-B3FF-D640-AE1D-7C10B7B7B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645900" cy="511175"/>
          </a:xfrm>
        </p:spPr>
        <p:txBody>
          <a:bodyPr>
            <a:normAutofit fontScale="92500"/>
          </a:bodyPr>
          <a:lstStyle/>
          <a:p>
            <a:r>
              <a:rPr lang="en-US" dirty="0"/>
              <a:t>How many Dog lovers + Right-Handed participants saw Blue/Black or White/Gold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6CC6A41-B216-6445-B962-EFC01704A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90793"/>
              </p:ext>
            </p:extLst>
          </p:nvPr>
        </p:nvGraphicFramePr>
        <p:xfrm>
          <a:off x="1244600" y="2273300"/>
          <a:ext cx="9690100" cy="277368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2422525">
                  <a:extLst>
                    <a:ext uri="{9D8B030D-6E8A-4147-A177-3AD203B41FA5}">
                      <a16:colId xmlns:a16="http://schemas.microsoft.com/office/drawing/2014/main" val="709712899"/>
                    </a:ext>
                  </a:extLst>
                </a:gridCol>
                <a:gridCol w="2422525">
                  <a:extLst>
                    <a:ext uri="{9D8B030D-6E8A-4147-A177-3AD203B41FA5}">
                      <a16:colId xmlns:a16="http://schemas.microsoft.com/office/drawing/2014/main" val="466139231"/>
                    </a:ext>
                  </a:extLst>
                </a:gridCol>
                <a:gridCol w="2422525">
                  <a:extLst>
                    <a:ext uri="{9D8B030D-6E8A-4147-A177-3AD203B41FA5}">
                      <a16:colId xmlns:a16="http://schemas.microsoft.com/office/drawing/2014/main" val="1676531161"/>
                    </a:ext>
                  </a:extLst>
                </a:gridCol>
                <a:gridCol w="2422525">
                  <a:extLst>
                    <a:ext uri="{9D8B030D-6E8A-4147-A177-3AD203B41FA5}">
                      <a16:colId xmlns:a16="http://schemas.microsoft.com/office/drawing/2014/main" val="266329060"/>
                    </a:ext>
                  </a:extLst>
                </a:gridCol>
              </a:tblGrid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Dress Color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Ambidextrous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Left-handed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Right-handed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14785958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Not listed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36630880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Blue &amp; Black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22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94067692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Don’t Remember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61521547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What Dress?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16735252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White &amp; Gold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37468582"/>
                  </a:ext>
                </a:extLst>
              </a:tr>
              <a:tr h="363195"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SUM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sng" dirty="0"/>
                        <a:t>3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sng" dirty="0"/>
                        <a:t>11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sng" dirty="0"/>
                        <a:t>38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614235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62DEAA3-5287-374B-9A49-7955E94CF0DE}"/>
              </a:ext>
            </a:extLst>
          </p:cNvPr>
          <p:cNvSpPr txBox="1"/>
          <p:nvPr/>
        </p:nvSpPr>
        <p:spPr>
          <a:xfrm>
            <a:off x="10934700" y="2165438"/>
            <a:ext cx="2882899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Out of 52</a:t>
            </a:r>
            <a:br>
              <a:rPr lang="en-US" dirty="0"/>
            </a:br>
            <a:r>
              <a:rPr lang="en-US" dirty="0"/>
              <a:t>5.77%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</a:rPr>
              <a:t>42.31%</a:t>
            </a:r>
          </a:p>
          <a:p>
            <a:pPr>
              <a:lnSpc>
                <a:spcPct val="150000"/>
              </a:lnSpc>
            </a:pPr>
            <a:r>
              <a:rPr lang="en-US" dirty="0"/>
              <a:t>7.70%</a:t>
            </a:r>
          </a:p>
          <a:p>
            <a:pPr>
              <a:lnSpc>
                <a:spcPct val="150000"/>
              </a:lnSpc>
            </a:pPr>
            <a:r>
              <a:rPr lang="en-US" dirty="0"/>
              <a:t>7.70 %</a:t>
            </a:r>
          </a:p>
          <a:p>
            <a:pPr>
              <a:lnSpc>
                <a:spcPct val="150000"/>
              </a:lnSpc>
            </a:pPr>
            <a:r>
              <a:rPr lang="en-US" dirty="0"/>
              <a:t>9.61%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987EE28-11E3-D146-8FFC-A4FBF4BF1B67}"/>
              </a:ext>
            </a:extLst>
          </p:cNvPr>
          <p:cNvSpPr txBox="1">
            <a:spLocks/>
          </p:cNvSpPr>
          <p:nvPr/>
        </p:nvSpPr>
        <p:spPr>
          <a:xfrm>
            <a:off x="838200" y="5050590"/>
            <a:ext cx="11353800" cy="18074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42.31%</a:t>
            </a:r>
            <a:r>
              <a:rPr lang="en-US" dirty="0"/>
              <a:t> Right-Handed Dog lovers saw Black &amp; Blue first </a:t>
            </a:r>
          </a:p>
          <a:p>
            <a:pPr lvl="1"/>
            <a:r>
              <a:rPr lang="en-US" dirty="0"/>
              <a:t>51.92% Right/Left/Both Handed Dog lovers saw Black &amp; Blue first</a:t>
            </a:r>
          </a:p>
          <a:p>
            <a:r>
              <a:rPr lang="en-US" dirty="0"/>
              <a:t>Analyzing </a:t>
            </a:r>
            <a:r>
              <a:rPr lang="en-US" u="sng" dirty="0"/>
              <a:t>just</a:t>
            </a:r>
            <a:r>
              <a:rPr lang="en-US" dirty="0"/>
              <a:t> the last column, more than half of R-Handed people saw Blue/Black  </a:t>
            </a:r>
            <a:r>
              <a:rPr lang="en-US" sz="1900" dirty="0"/>
              <a:t>(22/38 = 57.90% of Right-Handed people saw Blue &amp; Black)</a:t>
            </a:r>
          </a:p>
          <a:p>
            <a:pPr lvl="1"/>
            <a:r>
              <a:rPr lang="en-US" sz="1500" dirty="0"/>
              <a:t>Can prove that Right-Handed Dog lovers have similar traits/ perspective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1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3720696A-B9C5-EC43-8F39-0FF42C2E24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B3C72-5B9F-2745-8AC2-B3A37A51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Belief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DD176-B3FF-D640-AE1D-7C10B7B7B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337176"/>
          </a:xfrm>
        </p:spPr>
        <p:txBody>
          <a:bodyPr>
            <a:normAutofit/>
          </a:bodyPr>
          <a:lstStyle/>
          <a:p>
            <a:r>
              <a:rPr lang="en-US" dirty="0"/>
              <a:t>How many Dog lovers + Handed* participants like Chocolate or Vanilla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dirty="0"/>
              <a:t>There is a tie amongst Right-Handed people (36.54%) </a:t>
            </a:r>
          </a:p>
          <a:p>
            <a:r>
              <a:rPr lang="en-US" sz="2200" dirty="0"/>
              <a:t>Therefore, for this portion, I will be analyzing all Dog loving participants and their favorite ice-cream flavor. </a:t>
            </a:r>
          </a:p>
          <a:p>
            <a:r>
              <a:rPr lang="en-US" sz="2200" dirty="0">
                <a:solidFill>
                  <a:srgbClr val="FF0000"/>
                </a:solidFill>
              </a:rPr>
              <a:t>53.85% </a:t>
            </a:r>
            <a:r>
              <a:rPr lang="en-US" sz="2200" dirty="0"/>
              <a:t>of all participants enjoy vanilla ice-cream</a:t>
            </a:r>
          </a:p>
          <a:p>
            <a:r>
              <a:rPr lang="en-US" sz="2200" dirty="0"/>
              <a:t>Due to the tie of Chocolate or Vanilla, we cannot gather a favorite flavor. </a:t>
            </a:r>
            <a:r>
              <a:rPr lang="en-US" sz="2200" u="sng" dirty="0"/>
              <a:t>However</a:t>
            </a:r>
            <a:r>
              <a:rPr lang="en-US" sz="2200" dirty="0"/>
              <a:t>, this further proves how Right-handed dog loving people are similar, as 38 Right-Handed people were evenly split amongst this data. 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6CC6A41-B216-6445-B962-EFC01704A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463881"/>
              </p:ext>
            </p:extLst>
          </p:nvPr>
        </p:nvGraphicFramePr>
        <p:xfrm>
          <a:off x="1181100" y="2360612"/>
          <a:ext cx="8382000" cy="1469232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466139231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4074039685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1676531161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266329060"/>
                    </a:ext>
                  </a:extLst>
                </a:gridCol>
              </a:tblGrid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Dress Color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Ambidextrous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Left-handed</a:t>
                      </a: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Right-handed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14785958"/>
                  </a:ext>
                </a:extLst>
              </a:tr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Chocolate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07000321"/>
                  </a:ext>
                </a:extLst>
              </a:tr>
              <a:tr h="48974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Vanilla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19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5087198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6E18629-63B4-6B47-9D86-7BEDD8069BE6}"/>
              </a:ext>
            </a:extLst>
          </p:cNvPr>
          <p:cNvSpPr txBox="1"/>
          <p:nvPr/>
        </p:nvSpPr>
        <p:spPr>
          <a:xfrm>
            <a:off x="-38100" y="6590268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*Handed= participant’s dominant hand; Left, Right, Both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A7604C-C835-3347-9B72-55DC9298DAED}"/>
              </a:ext>
            </a:extLst>
          </p:cNvPr>
          <p:cNvSpPr txBox="1"/>
          <p:nvPr/>
        </p:nvSpPr>
        <p:spPr>
          <a:xfrm>
            <a:off x="9563100" y="2500312"/>
            <a:ext cx="2882899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Out of 52</a:t>
            </a:r>
            <a:br>
              <a:rPr lang="en-US" dirty="0"/>
            </a:br>
            <a:r>
              <a:rPr lang="en-US" dirty="0"/>
              <a:t>46.15%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</a:rPr>
              <a:t>53.85%</a:t>
            </a:r>
          </a:p>
        </p:txBody>
      </p:sp>
    </p:spTree>
    <p:extLst>
      <p:ext uri="{BB962C8B-B14F-4D97-AF65-F5344CB8AC3E}">
        <p14:creationId xmlns:p14="http://schemas.microsoft.com/office/powerpoint/2010/main" val="517802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water, blue, nature, wave&#10;&#10;Description automatically generated">
            <a:extLst>
              <a:ext uri="{FF2B5EF4-FFF2-40B4-BE49-F238E27FC236}">
                <a16:creationId xmlns:a16="http://schemas.microsoft.com/office/drawing/2014/main" id="{57089B85-84C5-104C-BB5C-38C1275ED74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saturation sat="4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2526506" y="-2807494"/>
            <a:ext cx="7113588" cy="122173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96A85C-5229-FE41-9B23-AA65272DD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| How To Use This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D5596-6C51-D049-9677-82101F9C3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91863" cy="5032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For my study, I focused on students' dominant hands and if they are dog lovers. Then I explored other data set to see if they saw the same color dress and what their favorite ice cream flavor is. </a:t>
            </a:r>
          </a:p>
          <a:p>
            <a:r>
              <a:rPr lang="en-US" dirty="0"/>
              <a:t>My goal of the study was to find a correlation of Right-handed dog lovers and see if they share similar likings/views.</a:t>
            </a:r>
          </a:p>
          <a:p>
            <a:r>
              <a:rPr lang="en-US" dirty="0"/>
              <a:t>Moreover, even though I focused on just Right-Handed ppl, I also tested Left-Handed and Ambidextrous.</a:t>
            </a:r>
          </a:p>
          <a:p>
            <a:r>
              <a:rPr lang="en-US" dirty="0"/>
              <a:t>From the data I acquired, I know most Dog loving Right-handed people saw Blue &amp; Black, and they are tied on either Chocolate or Vanilla ice-cream. </a:t>
            </a:r>
          </a:p>
          <a:p>
            <a:pPr lvl="1"/>
            <a:r>
              <a:rPr lang="en-US" dirty="0"/>
              <a:t>The perfect split amongst the Ice-cream test helps with my hypothesis of Right-Handed people having similar characteristics.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984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1812</Words>
  <Application>Microsoft Macintosh PowerPoint</Application>
  <PresentationFormat>Widescreen</PresentationFormat>
  <Paragraphs>206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HW 9 - Prior and Posterior Beliefs </vt:lpstr>
      <vt:lpstr>Prior Belief </vt:lpstr>
      <vt:lpstr>Posterior Belief 1</vt:lpstr>
      <vt:lpstr>Posterior Belief 2</vt:lpstr>
      <vt:lpstr>Posterior Belief 3</vt:lpstr>
      <vt:lpstr>Summary | How To Use This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 9 - Prior and Posterior Beliefs </dc:title>
  <dc:creator>Hemin Patel</dc:creator>
  <cp:lastModifiedBy>Hemin Patel</cp:lastModifiedBy>
  <cp:revision>5</cp:revision>
  <dcterms:created xsi:type="dcterms:W3CDTF">2021-11-07T03:25:00Z</dcterms:created>
  <dcterms:modified xsi:type="dcterms:W3CDTF">2021-11-07T07:46:55Z</dcterms:modified>
</cp:coreProperties>
</file>

<file path=docProps/thumbnail.jpeg>
</file>